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embeddedFontLst>
    <p:embeddedFont>
      <p:font typeface="Roboto" charset="0"/>
      <p:regular r:id="rId35"/>
      <p:bold r:id="rId36"/>
      <p:italic r:id="rId37"/>
      <p:boldItalic r:id="rId38"/>
    </p:embeddedFont>
    <p:embeddedFont>
      <p:font typeface="Calibri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714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b6389063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b63890632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1b63890632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0fea6647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0fea6647c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20fea6647c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0fea6647c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0fea6647c2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20fea6647c2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0fea6647c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0fea6647c2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20fea6647c2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0fea6647c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0fea6647c2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20fea6647c2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fea6647c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fea6647c2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20fea6647c2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0fea6647c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0fea6647c2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20fea6647c2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0fea6647c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0fea6647c2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20fea6647c2_0_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0fea6647c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0fea6647c2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20fea6647c2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0fea6647c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0fea6647c2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g20fea6647c2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0fea6647c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0fea6647c2_0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g20fea6647c2_0_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0fea6647c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0fea6647c2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20fea6647c2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0fea6647c2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0fea6647c2_0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g20fea6647c2_0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0fea6647c2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0fea6647c2_0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g20fea6647c2_0_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fea6647c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fea6647c2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20fea6647c2_0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0fea6647c2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0fea6647c2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g20fea6647c2_0_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0fea6647c2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0fea6647c2_0_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20fea6647c2_0_1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b63890632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b638906324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g1b638906324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b63890632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b638906324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g1b638906324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0fea6647c2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0fea6647c2_0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g20fea6647c2_0_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0fea6647c2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0fea6647c2_0_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g20fea6647c2_0_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32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4" name="Google Shape;464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5" name="Google Shape;465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2. В PostgreSQL настройки по умолчанию такие, чтобы СУБД мог работать на любом ведре и это никуда не годится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3. У нас больше 50 серверов, поэтому ручное управление никуда не годится </a:t>
            </a:r>
            <a:endParaRPr/>
          </a:p>
        </p:txBody>
      </p:sp>
      <p:sp>
        <p:nvSpPr>
          <p:cNvPr id="200" name="Google Shape;200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1.Необходимо реализовать управление с помощью системы управления конфигурациями, мы используем Ansible</a:t>
            </a:r>
            <a:br>
              <a:rPr lang="en-US"/>
            </a:br>
            <a:r>
              <a:rPr lang="en-US"/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/>
          </a:p>
        </p:txBody>
      </p:sp>
      <p:sp>
        <p:nvSpPr>
          <p:cNvPr id="219" name="Google Shape;219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3" name="Google Shape;243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0" name="Google Shape;260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ergeyMishkov/OtusPostgress/tree/main/PW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БД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0"/>
          <p:cNvSpPr txBox="1"/>
          <p:nvPr/>
        </p:nvSpPr>
        <p:spPr>
          <a:xfrm>
            <a:off x="3869100" y="7360975"/>
            <a:ext cx="557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2" name="Google Shape;2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025" y="1552375"/>
            <a:ext cx="10134600" cy="51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1"/>
          <p:cNvSpPr txBox="1"/>
          <p:nvPr/>
        </p:nvSpPr>
        <p:spPr>
          <a:xfrm>
            <a:off x="290175" y="96725"/>
            <a:ext cx="84444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/>
          </a:p>
        </p:txBody>
      </p:sp>
      <p:sp>
        <p:nvSpPr>
          <p:cNvPr id="290" name="Google Shape;290;p31"/>
          <p:cNvSpPr txBox="1"/>
          <p:nvPr/>
        </p:nvSpPr>
        <p:spPr>
          <a:xfrm>
            <a:off x="290175" y="1238125"/>
            <a:ext cx="11472600" cy="52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Скрипты создания БД и схемы: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E8F2FE"/>
                </a:highlight>
              </a:rPr>
              <a:t>--  Создание БД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DATABASE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loans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WITH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ENCODING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'UTF8'</a:t>
            </a:r>
            <a:endParaRPr sz="10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OWNER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=postgres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Создание схемы данных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SCHEMA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Тут столкнулся с проблемой - как в DBeaver поменять текущую БД при создании схемы - пришлось создавать с помощью интерфейса DBeaver. Это отдельная тема для моего исследования.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E8F2FE"/>
                </a:highlight>
              </a:rPr>
              <a:t>-- Таблица для логирования ошибок/предупреждений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main_schema.tlog_entries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main_schema.tlog_entries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LOG_TIME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timestamp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LOG_USER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максимальная длина пользователя 63 символа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LOG_TYPE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LOG_SQLSTATE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5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CLIENT_ADDR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DESСRIPTION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main_schema.slog_entries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последовательность для логиования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main_schema.slog_entries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MINVALUE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MAXVALUE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9223372036854775807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start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максимальное значение типа bigint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454625" y="1479925"/>
            <a:ext cx="11694300" cy="52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Изначально исходил из того, что в Postgres отсутствуют автономные транзакции. 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Автономные транзакции позволяют создавать новые подтранзакции (subtransaction), которые могут сохранять или отменять изменения вне зависимости от родительской транзакции.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Но в сети Интернет наткнулся на информацию, что есть возможность это обойти, используя расширение DBLink.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Расширение установил, выполнив команду: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EXTENSION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NOT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dblink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WITH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SCHEMA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VERSION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'1.2'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CASCADE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Список установленных расширений можно увидеть в интерфейсе </a:t>
            </a: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DBeaver</a:t>
            </a: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: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добавления записей в таблицу логирования создана процедура </a:t>
            </a: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main_schema.plog_entries_data_add (текст представлен на следующем слайде).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Мы записываем в таблицу логов с помощью функции «dblink_exec». Это означает, что создается новые соединение, сессия и транзакция, в контексте которых и происходит запись.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Ресурсы интернета советуют использовать данный подход осторожно, из-за возможных проблем с производительностью и требует отдельного изучения.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Проверку правильности установки расширения и коннекта к локальной базе я проводил с помощь селекта: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rgbClr val="800000"/>
              </a:solidFill>
              <a:highlight>
                <a:srgbClr val="E8F2FE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E8F2FE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E8F2FE"/>
                </a:highlight>
              </a:rPr>
              <a:t> main_schema.dblink_connect(</a:t>
            </a:r>
            <a:r>
              <a:rPr lang="en-US" sz="1000">
                <a:solidFill>
                  <a:srgbClr val="008000"/>
                </a:solidFill>
                <a:highlight>
                  <a:srgbClr val="E8F2FE"/>
                </a:highlight>
              </a:rPr>
              <a:t>'host=localhost user=postgres password=enjoy dbname=loans dbname='</a:t>
            </a:r>
            <a:r>
              <a:rPr lang="en-US" sz="1000">
                <a:solidFill>
                  <a:schemeClr val="dk1"/>
                </a:solidFill>
                <a:highlight>
                  <a:srgbClr val="E8F2FE"/>
                </a:highlight>
              </a:rPr>
              <a:t>||</a:t>
            </a:r>
            <a:r>
              <a:rPr lang="en-US" sz="1000" b="1">
                <a:solidFill>
                  <a:srgbClr val="000080"/>
                </a:solidFill>
                <a:highlight>
                  <a:srgbClr val="E8F2FE"/>
                </a:highlight>
              </a:rPr>
              <a:t>current_database</a:t>
            </a:r>
            <a:r>
              <a:rPr lang="en-US" sz="1000">
                <a:solidFill>
                  <a:schemeClr val="dk1"/>
                </a:solidFill>
                <a:highlight>
                  <a:srgbClr val="E8F2FE"/>
                </a:highlight>
              </a:rPr>
              <a:t>())</a:t>
            </a:r>
            <a:r>
              <a:rPr lang="en-US" sz="1000">
                <a:solidFill>
                  <a:srgbClr val="FF0000"/>
                </a:solidFill>
                <a:highlight>
                  <a:srgbClr val="E8F2FE"/>
                </a:highlight>
              </a:rPr>
              <a:t>;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738" y="3539413"/>
            <a:ext cx="7477125" cy="9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3"/>
          <p:cNvSpPr txBox="1"/>
          <p:nvPr/>
        </p:nvSpPr>
        <p:spPr>
          <a:xfrm>
            <a:off x="662300" y="211125"/>
            <a:ext cx="10030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/>
          </a:p>
        </p:txBody>
      </p:sp>
      <p:sp>
        <p:nvSpPr>
          <p:cNvPr id="307" name="Google Shape;307;p33"/>
          <p:cNvSpPr txBox="1"/>
          <p:nvPr/>
        </p:nvSpPr>
        <p:spPr>
          <a:xfrm>
            <a:off x="580375" y="1305825"/>
            <a:ext cx="11684700" cy="45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I_LOG_TYPE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I_SQLSTATE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v_sql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V_ID 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nextval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'main_schema.slog_entries'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v_sql =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'insert into main_schema.tlog_entries</a:t>
            </a:r>
            <a:endParaRPr sz="10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			( ID,  LOG_TIME, LOG_USER,	 LOG_TYPE, LOG_SQLSTATE, CLIENT_ADDR, DESСRIPTION)</a:t>
            </a:r>
            <a:endParaRPr sz="1000">
              <a:solidFill>
                <a:srgbClr val="008000"/>
              </a:solidFill>
              <a:highlight>
                <a:srgbClr val="FFFFFF"/>
              </a:highlight>
            </a:endParaRPr>
          </a:p>
          <a:p>
            <a:pPr marL="25400" lvl="0" indent="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values (''[V_ID]'', localtimestamp, user, ''[I_LOG_TYPE]'', ''[I_SQLSTATE]'', ''[INET_CLIENT_ADDR]'', ''[I_DESСRIPTION]'');'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v_sql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(v_sql,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'[V_ID]'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V_ID::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v_sql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(v_sql,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'[I_LOG_TYPE]'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I_LOG_TYPE::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v_sql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(v_sql,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'[I_SQLSTATE]'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I_SQLSTATE::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v_sql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(v_sql,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'[I_DESСRIPTION]'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v_sql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(v_sql,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'[INET_CLIENT_ADDR]'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inet_client_addr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()::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perform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main_schema.dblink_exec(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'host=localhost user=postgres password=enjoy dbname=loans dbname='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||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current_database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(), v_sql)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4"/>
          <p:cNvSpPr txBox="1"/>
          <p:nvPr/>
        </p:nvSpPr>
        <p:spPr>
          <a:xfrm>
            <a:off x="812525" y="193450"/>
            <a:ext cx="10030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/>
          </a:p>
        </p:txBody>
      </p:sp>
      <p:sp>
        <p:nvSpPr>
          <p:cNvPr id="315" name="Google Shape;315;p34"/>
          <p:cNvSpPr txBox="1"/>
          <p:nvPr/>
        </p:nvSpPr>
        <p:spPr>
          <a:xfrm>
            <a:off x="338550" y="1276800"/>
            <a:ext cx="11998500" cy="50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таблиц для хранения данных клиентов: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(общая часть)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PRIMARY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KEY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PARENT_ID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32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CLIENT_TYPE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CLOSED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(физические лица)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REFERENCES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(id),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LASTNAME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FIRSTNAME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PATRONIMIC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SEX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ADDRESS_RES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INN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Продолжение на следующем слайде.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5"/>
          <p:cNvSpPr txBox="1"/>
          <p:nvPr/>
        </p:nvSpPr>
        <p:spPr>
          <a:xfrm>
            <a:off x="812525" y="193450"/>
            <a:ext cx="10030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/>
          </a:p>
        </p:txBody>
      </p:sp>
      <p:sp>
        <p:nvSpPr>
          <p:cNvPr id="323" name="Google Shape;323;p35"/>
          <p:cNvSpPr txBox="1"/>
          <p:nvPr/>
        </p:nvSpPr>
        <p:spPr>
          <a:xfrm>
            <a:off x="297275" y="1339100"/>
            <a:ext cx="11205300" cy="5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(юридические лица)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REFERENCES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(id),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CL_NAME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CL_NAME_LONG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ADDRESS_RES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INN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KPP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OGRN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13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Выполнено разделение параметров клиентов на юридические и физические лица, т.к. набор реквизитов ФЛ и ЮЛ различный и хранить их в одной таблице нецелесообразно. 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Из скриптов видно, что поле ID таблиц </a:t>
            </a: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tclients_legal_entity и tclinents_individual требует наличия записи с таким же ID в основной таблице tclients.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формирования уникального ID клиента была создана последовательность: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main_schema.sclients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последовательность для таблиц клиентов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main_schema.sclients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MINVALUE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MAXVALUE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9223372036854775807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start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максимальное значение типа bigint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6"/>
          <p:cNvSpPr txBox="1"/>
          <p:nvPr/>
        </p:nvSpPr>
        <p:spPr>
          <a:xfrm>
            <a:off x="812525" y="193450"/>
            <a:ext cx="10030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/>
          </a:p>
        </p:txBody>
      </p:sp>
      <p:sp>
        <p:nvSpPr>
          <p:cNvPr id="331" name="Google Shape;331;p36"/>
          <p:cNvSpPr txBox="1"/>
          <p:nvPr/>
        </p:nvSpPr>
        <p:spPr>
          <a:xfrm>
            <a:off x="254925" y="1304575"/>
            <a:ext cx="11937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добавления данных клиентов в БД создана процедура </a:t>
            </a: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pclients_data_add (процедура имеет набор входящих параметров и один выходной параметр - результат работы процедуры)</a:t>
            </a: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6"/>
          <p:cNvSpPr txBox="1"/>
          <p:nvPr/>
        </p:nvSpPr>
        <p:spPr>
          <a:xfrm>
            <a:off x="326975" y="1847075"/>
            <a:ext cx="11427000" cy="4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процедура добавления записи в таблицы клиентов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main_schema.pclients_data_add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main_schema.pclients_data_add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out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O_RESULT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I_PARENT_ID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I_CLIENT_TYPE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I_CLOSED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I_LASTNAME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I_FIRSTNAME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I_PATRONIMIC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I_SEX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I_ADDRESS_RES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I_ADDRESS_REG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I_INN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I_CL_NAME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I_CL_NAME_LONG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I_KPP	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I_OGRN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Продолжение на следующем слайде.</a:t>
            </a:r>
            <a:endParaRPr sz="1000" b="1">
              <a:solidFill>
                <a:srgbClr val="FF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672399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37"/>
          <p:cNvSpPr txBox="1"/>
          <p:nvPr/>
        </p:nvSpPr>
        <p:spPr>
          <a:xfrm>
            <a:off x="145100" y="1263775"/>
            <a:ext cx="12046800" cy="49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O_RESULT :=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i_CLIENT_TYPE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not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i_CLIENT_TYPE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записи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								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'Некорректный тип клиента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i_CLIENT_TYPE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O_RESULT := -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V_ID 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nextval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'main_schema.sclients'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(ID,PARENT_ID,CLIENT_TYPE,CLOSED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(V_ID,I_PARENT_ID,i_CLIENT_TYPE,I_CLOSED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если клиент - ФЛ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 (ID, LASTNAME, FIRSTNAME, PATRONIMIC, SEX, ADDRESS_RES, ADDRESS_REG, INN 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(V_ID, I_LASTNAME, I_FIRSTNAME, I_PATRONIMIC, I_SEX, I_ADDRESS_RES, I_ADDRESS_REG, I_INN 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если клиент - ЮЛ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 (ID, CL_NAME, CL_NAME_LONG, ADDRESS_RES, ADDRESS_REG, INN, KPP,	 OGRN 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(V_ID, I_CL_NAME, I_CL_NAME_LONG, I_ADDRESS_RES, I_ADDRESS_REG, I_INN,	 I_KPP,	 I_OGRN 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  <p:sp>
        <p:nvSpPr>
          <p:cNvPr id="341" name="Google Shape;341;p37"/>
          <p:cNvSpPr txBox="1"/>
          <p:nvPr/>
        </p:nvSpPr>
        <p:spPr>
          <a:xfrm>
            <a:off x="229775" y="6204775"/>
            <a:ext cx="509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В случае ошибки - информация записывается в таблицу логов.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8"/>
          <p:cNvSpPr txBox="1"/>
          <p:nvPr/>
        </p:nvSpPr>
        <p:spPr>
          <a:xfrm>
            <a:off x="145100" y="1618300"/>
            <a:ext cx="1378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38"/>
          <p:cNvSpPr txBox="1"/>
          <p:nvPr/>
        </p:nvSpPr>
        <p:spPr>
          <a:xfrm>
            <a:off x="58025" y="1122050"/>
            <a:ext cx="12133800" cy="48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OLTP системы часто используют набор функций/процедур для получения и установки значений параметров сущностей - так называемые геттеры/сеттеры. Примеры реализации для параметра КПП клиента ЮЛ представлен ниже: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пример процедуры-сеттера параметра клиента - КПП ЮЛ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main_schema.fclients_set_kpp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main_schema.fclients_set_kpp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I_KPP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v_cnt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integer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update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kpp = i_kpp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get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diagnostics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= row_count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!=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записи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	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'-2'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'Некорректный ID клиента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I_ID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39"/>
          <p:cNvSpPr txBox="1"/>
          <p:nvPr/>
        </p:nvSpPr>
        <p:spPr>
          <a:xfrm>
            <a:off x="145100" y="1618300"/>
            <a:ext cx="1378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9"/>
          <p:cNvSpPr txBox="1"/>
          <p:nvPr/>
        </p:nvSpPr>
        <p:spPr>
          <a:xfrm>
            <a:off x="0" y="1170400"/>
            <a:ext cx="121650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пример функции-геттера параметра клиента - КПП ЮЛ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FUNCTION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main_schema.fclients_get_kpp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FUNCTION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main_schema.fclients_get_kpp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RETURNS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v_kpp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v_cnt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integer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a.kpp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 a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v_kpp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a.id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get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diagnostics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= row_count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!=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	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ошибки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'-3'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'Некорректный ID клиента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I_ID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возвращение результата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v_kpp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145100" y="1618300"/>
            <a:ext cx="1378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40"/>
          <p:cNvSpPr txBox="1"/>
          <p:nvPr/>
        </p:nvSpPr>
        <p:spPr>
          <a:xfrm>
            <a:off x="-100" y="1170400"/>
            <a:ext cx="12192000" cy="5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Часто клиенты закрывают счета и прекращают сотрудничество с банком, поэтому для избавления от ненужной информации имеет смысл создать набор архивных таблиц. Они повторяют структуру основных, за исключением отсутствия связей между главной и дочерними: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архивные таблицы клиентов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(общая часть)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main_schema.tarh_clients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main_schema.tarh_clients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PRIMARY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KEY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PARENT_ID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32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CLIENT_TYPE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CLOSED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----------------------------------------------------------------------------------------------------------------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----------------------------------------------------------------------------------------------------------------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(физические лица)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main_schema.tarh_clinents_individual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LASTNAME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FIRSTNAME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PATRONIMIC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SEX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ADDRESS_RES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INN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Продолжение на следующем слайде.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4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1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41"/>
          <p:cNvSpPr txBox="1"/>
          <p:nvPr/>
        </p:nvSpPr>
        <p:spPr>
          <a:xfrm>
            <a:off x="145100" y="1618300"/>
            <a:ext cx="1378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41"/>
          <p:cNvSpPr txBox="1"/>
          <p:nvPr/>
        </p:nvSpPr>
        <p:spPr>
          <a:xfrm>
            <a:off x="-26975" y="1170400"/>
            <a:ext cx="12192000" cy="30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----------------------------------------------------------------------------------------------------------------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Клиенты (юридические лица)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main_schema.tarh_clients_legal_entity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CL_NAME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CL_NAME_LONG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ADDRESS_RES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ADDRESS_REG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INN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KPP	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OGRN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13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42"/>
          <p:cNvSpPr txBox="1"/>
          <p:nvPr/>
        </p:nvSpPr>
        <p:spPr>
          <a:xfrm>
            <a:off x="145100" y="1618300"/>
            <a:ext cx="1378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42"/>
          <p:cNvSpPr txBox="1"/>
          <p:nvPr/>
        </p:nvSpPr>
        <p:spPr>
          <a:xfrm>
            <a:off x="-26900" y="1180075"/>
            <a:ext cx="12192000" cy="50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Для переноса данных из основных таблиц в архивные создана процедура </a:t>
            </a:r>
            <a:r>
              <a:rPr lang="en-US" b="1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pclients_remove_to_arh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main_schema.pclients_remove_to_arh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PROCEDURE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main_schema.pclients_remove_to_arh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v_CLIENT_TYPE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v_ERROR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v_cnt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integer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v_ERROR :=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max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(CLIENT_TYPE)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a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если нет записи о клиенте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ошибки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 								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'-4'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'Запись отсутствует в main_schema.tclients ID =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I_ID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v_ERROR :=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Продолжение на следующем слайде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4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3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43"/>
          <p:cNvSpPr txBox="1"/>
          <p:nvPr/>
        </p:nvSpPr>
        <p:spPr>
          <a:xfrm>
            <a:off x="0" y="1180075"/>
            <a:ext cx="12165300" cy="56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v_ERROR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count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(*)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 a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ошибки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'-5'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'Запись отсутствует в main_schema.tclinents_individual ID =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I_ID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v_ERROR :=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v_ERROR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count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(*)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 a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v_cnt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добавление ошибки в таблицу логов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main_schema.plog_entries_data_add(I_LOG_TYPE =&gt;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smallint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	 I_SQLSTATE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'-6'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I_DESСRIPTION =&gt;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'Запись отсутствует в main_schema.tclients_legal_entity ID = ['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I_ID ||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']'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::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v_ERROR :=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если все проверки на наличие записей прошли корректно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v_ERROR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добавляем запись в архив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main_schema.tarh_clinents_individual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*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удаляем из основной таблицы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delete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main_schema.tclinents_individual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Продолжение на следующем слайде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4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4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44"/>
          <p:cNvSpPr txBox="1"/>
          <p:nvPr/>
        </p:nvSpPr>
        <p:spPr>
          <a:xfrm>
            <a:off x="-26925" y="1160725"/>
            <a:ext cx="12192000" cy="4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V_CLIENT_TYPE =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then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добавляем запись в архив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main_schema.tarh_clients_legal_entity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*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удаляем из основной таблицы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delete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main_schema.tclients_legal_entity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добавляем запись в архив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main_schema.tarh_clients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*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удаляем из основной таблицы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delete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main_schema.tclients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where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id = I_ID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Т.е., некий внешний процесс по ID клиента вызывает процедуру и данные переносятся из основной таблицы в архив. В случае ошибок - данные записываются в лог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Пример вызова процедуры переноса в архив: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вызов переноса данных в архив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call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main_schema.pclients_remove_to_arh(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4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5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0" name="Google Shape;410;p45"/>
          <p:cNvSpPr txBox="1"/>
          <p:nvPr/>
        </p:nvSpPr>
        <p:spPr>
          <a:xfrm>
            <a:off x="-26725" y="1170400"/>
            <a:ext cx="12192000" cy="43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таблицы договоров: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договор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PRIMARY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KEY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CLIENT 		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CONT_NUMBER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64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AMOUNT	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numeric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CURRENCY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integer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DESCRIPTION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null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----------------------------------------------------------------------------------------------------------------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----------------------------------------------------------------------------------------------------------------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сиквенс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main_schema.scontracts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последовательность для логиования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main_schema.scontracts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MINVALUE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MAXVALUE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9223372036854775807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start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максимальное значение типа bigint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46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46"/>
          <p:cNvSpPr txBox="1"/>
          <p:nvPr/>
        </p:nvSpPr>
        <p:spPr>
          <a:xfrm>
            <a:off x="-26725" y="1160725"/>
            <a:ext cx="12192000" cy="41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Далее реализован вариант заполнения ID договора из сиквенса с помощью триггерной функции: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триггерная функция на вставку данных в main_schema.scontracts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function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main_schema.fcontracts_trg1()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returns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trigger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as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declare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new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.id :=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nextval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'main_schema.scontracts'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return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new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$$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language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plpgsql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триггер на вставку данных в main_schema.scontracts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replace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trigger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contracts_trg1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before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each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row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execute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function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main_schema.fcontracts_trg1()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Пример добавления нового договора по существующему ID клиента: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main_schema.tcontracts(CLIENT, CONT_NUMBER)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8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'Договор 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select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*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4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6856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4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</a:pPr>
            <a:r>
              <a:rPr lang="en-US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47"/>
          <p:cNvSpPr txBox="1"/>
          <p:nvPr/>
        </p:nvSpPr>
        <p:spPr>
          <a:xfrm>
            <a:off x="-26975" y="1180075"/>
            <a:ext cx="12192000" cy="56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таблицы типов счетов. Ниже скрипт создания таблицы и пример реализации неименованного блока с использование цикла FOR: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типы счетов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PRIMARY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KEY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DESCRIPTION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text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ACC_TYPE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varchar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наполнение счетов запросом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do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$do$</a:t>
            </a:r>
            <a:endParaRPr sz="1000" b="1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begin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технические счета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..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main_schema.taccounts(ID, DESCRIPTION, ACC_TYPE)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(i,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'Account 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'T'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счета задолженности (aктивные)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..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299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main_schema.taccounts(ID, DESCRIPTION, ACC_TYPE)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(i,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'Account 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'A'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пассивные счета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i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900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..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999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main_schema.taccounts(ID, DESCRIPTION, ACC_TYPE)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(i,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'Account 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|| i, 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'P'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	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loop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end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FF0000"/>
                </a:solidFill>
                <a:highlight>
                  <a:srgbClr val="FFFFFF"/>
                </a:highlight>
              </a:rPr>
              <a:t>$do$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4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12192000" cy="58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48"/>
          <p:cNvSpPr txBox="1"/>
          <p:nvPr/>
        </p:nvSpPr>
        <p:spPr>
          <a:xfrm>
            <a:off x="0" y="957600"/>
            <a:ext cx="12337200" cy="41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таблицы балансов счетов. В отличии от договоров ID строки присваивается не триггерной функцией, а автоматически: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балансы счетов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сиквенс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main_schema.sbalances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последовательность для балансов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main_schema.sbalances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MINVALUE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MAXVALUE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9223372036854775807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start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максимальное значение типа bigint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main_schema.tbalances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main_schema.tbalances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nextval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'main_schema.sbalances'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CONTRACT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REFERENCES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main_schema.tcontracts(id),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TYPE_ACC_ID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REFERENCES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main_schema.taccounts(id),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AMOUNT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numeric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0</a:t>
            </a:r>
            <a:endParaRPr sz="1000">
              <a:solidFill>
                <a:srgbClr val="0000FF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Пример добавления нескольких строк данных в таблицу балансов одним инсертом: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insert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into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main_schema.tbalances(CONTRACT, TYPE_ACC_ID)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100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 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 (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102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4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1619"/>
            <a:ext cx="12337099" cy="6939618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49"/>
          <p:cNvSpPr txBox="1"/>
          <p:nvPr/>
        </p:nvSpPr>
        <p:spPr>
          <a:xfrm>
            <a:off x="396575" y="348225"/>
            <a:ext cx="110757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49"/>
          <p:cNvSpPr txBox="1"/>
          <p:nvPr/>
        </p:nvSpPr>
        <p:spPr>
          <a:xfrm>
            <a:off x="0" y="1073675"/>
            <a:ext cx="12337200" cy="54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Создание таблицы транзакций. Аналогично балансам ID строки присваивается не триггерной функцией, а автоматически. 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Заранее в таблице задаем возможность партицирования по полю </a:t>
            </a: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BS_DATE.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main_schema.stransactions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последовательность для транзакций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SEQUENCE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main_schema.stransactions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MINVALUE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MAXVALUE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9223372036854775807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start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0000FF"/>
                </a:solidFill>
                <a:highlight>
                  <a:srgbClr val="FFFFFF"/>
                </a:highlight>
              </a:rPr>
              <a:t>1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>
                <a:solidFill>
                  <a:srgbClr val="808080"/>
                </a:solidFill>
                <a:highlight>
                  <a:srgbClr val="FFFFFF"/>
                </a:highlight>
              </a:rPr>
              <a:t>-- максимальное значение типа bigint</a:t>
            </a:r>
            <a:endParaRPr sz="100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drop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if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exists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ID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default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nextval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'main_schema.stransactions'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CONTRACT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REFERENCES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main_schema.tcontracts(id),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BS_DATE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date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TIMESTAMP_DATE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date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ACC_FROM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ACC_TO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bigint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AMOUNT </a:t>
            </a:r>
            <a:r>
              <a:rPr lang="en-US" sz="1000" b="1">
                <a:solidFill>
                  <a:srgbClr val="000080"/>
                </a:solidFill>
                <a:highlight>
                  <a:srgbClr val="FFFFFF"/>
                </a:highlight>
              </a:rPr>
              <a:t>numeric</a:t>
            </a:r>
            <a:endParaRPr sz="1000"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PARTITION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BY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RANGE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(BS_DATE)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Далее рассмотрен пример создания партиций по первым четырым месяцам 2023 года:</a:t>
            </a:r>
            <a:endParaRPr sz="1000" b="1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main_schema.ttransactions_2023_01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PARTITION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'2023-01-01'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'2023-02-01'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main_schema.ttransactions_2023_02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PARTITION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'2023-02-01'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'2023-03-01'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main_schema.ttransactions_2023_03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PARTITION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'2023-03-01'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'2023-04-01'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CREATE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TABLE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main_schema.ttransactions_2023_04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PARTITION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OF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main_schema.ttransactions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VALUES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FROM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'2023-04-01'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 </a:t>
            </a:r>
            <a:r>
              <a:rPr lang="en-US" sz="1000" b="1">
                <a:solidFill>
                  <a:srgbClr val="800000"/>
                </a:solidFill>
                <a:highlight>
                  <a:srgbClr val="FFFFFF"/>
                </a:highlight>
              </a:rPr>
              <a:t>TO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 (</a:t>
            </a:r>
            <a:r>
              <a:rPr lang="en-US" sz="1000">
                <a:solidFill>
                  <a:srgbClr val="008000"/>
                </a:solidFill>
                <a:highlight>
                  <a:srgbClr val="FFFFFF"/>
                </a:highlight>
              </a:rPr>
              <a:t>'2023-05-01'</a:t>
            </a:r>
            <a:r>
              <a:rPr lang="en-US" sz="1000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en-US" sz="1000">
                <a:solidFill>
                  <a:srgbClr val="FF0000"/>
                </a:solidFill>
                <a:highlight>
                  <a:srgbClr val="FFFFFF"/>
                </a:highlight>
              </a:rPr>
              <a:t>;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4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Защита проекта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Тема: Разработка модуля </a:t>
            </a:r>
            <a:br>
              <a:rPr lang="en-US" sz="3600">
                <a:latin typeface="Roboto"/>
                <a:ea typeface="Roboto"/>
                <a:cs typeface="Roboto"/>
                <a:sym typeface="Roboto"/>
              </a:rPr>
            </a:b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“Оформление кредитного договора в банке”</a:t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Мишков Сергей Юрьевич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635907" y="5590113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Должность: Специалист по разработке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635907" y="6012671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Компания: Тинькофф банк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5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1619"/>
            <a:ext cx="12337099" cy="6939618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50"/>
          <p:cNvSpPr txBox="1"/>
          <p:nvPr/>
        </p:nvSpPr>
        <p:spPr>
          <a:xfrm>
            <a:off x="396575" y="348225"/>
            <a:ext cx="110757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Скрипты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50"/>
          <p:cNvSpPr txBox="1"/>
          <p:nvPr/>
        </p:nvSpPr>
        <p:spPr>
          <a:xfrm>
            <a:off x="-25" y="1083350"/>
            <a:ext cx="12337200" cy="3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DBeaver созданные партиции отображаются в интерфейсе: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6576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Добавленные строки можно получить как из основной таблицы, так из отдельной партиции:</a:t>
            </a: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marL="25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1" name="Google Shape;45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738" y="1568775"/>
            <a:ext cx="3552825" cy="23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6075" y="3892875"/>
            <a:ext cx="78867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25875" y="2181600"/>
            <a:ext cx="784860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5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1619"/>
            <a:ext cx="12337099" cy="6939618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51"/>
          <p:cNvSpPr txBox="1"/>
          <p:nvPr/>
        </p:nvSpPr>
        <p:spPr>
          <a:xfrm>
            <a:off x="396575" y="348225"/>
            <a:ext cx="110757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Итоги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1" name="Google Shape;461;p51"/>
          <p:cNvSpPr txBox="1"/>
          <p:nvPr/>
        </p:nvSpPr>
        <p:spPr>
          <a:xfrm>
            <a:off x="0" y="1093025"/>
            <a:ext cx="123372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Из-за ограниченности времени на создание проекта не рассмотрены многие важные аспекты работы с базой, которые точно будут “наверстаны” в процессе использования в работе. 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Курс дал очень важные знания в понимании архитектуры БД Postgres.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свете реализации процесса “импортозамещения” специалисты обладающие знаниями настройки и программирования в Postgres будут обязательно востребованы на рынке труда.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Из минусов можно могу отметить, что Postgres произвел впечатление немножко “сырой” СУБД, но с большой перспективой массового использования.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2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2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52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52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Введение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flipH="1">
            <a:off x="541775" y="1634700"/>
            <a:ext cx="10618500" cy="4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75" b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Целью данного проекта является демонстрация полученных знаний в части разработки баз данных на основе Postgres.</a:t>
            </a:r>
            <a:endParaRPr sz="1575" b="1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75" b="1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75" b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В проекте использовалась локальный кластер БД PostgreSQL 15.2 build 1925, 64-bit</a:t>
            </a:r>
            <a:endParaRPr sz="1575" b="1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" y="-284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2340800" y="14727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516250" y="1571575"/>
            <a:ext cx="473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3152675" y="1604875"/>
            <a:ext cx="6394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Закрепление навыков, полученных на текущем курсе 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2340800" y="225967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2516250" y="2409975"/>
            <a:ext cx="5244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3108450" y="2306475"/>
            <a:ext cx="65271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Создание базы данных PostgreSQL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2340800" y="304660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3152675" y="3131325"/>
            <a:ext cx="64386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Создание DDL объектов базы данных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2516250" y="3355000"/>
            <a:ext cx="325500" cy="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2340800" y="38335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</a:t>
            </a:r>
            <a:r>
              <a:rPr lang="en-US" sz="1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Создание DML объектов базы данных</a:t>
            </a:r>
            <a:endParaRPr sz="180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2377900" y="3532600"/>
            <a:ext cx="473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40CDD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6600">
              <a:solidFill>
                <a:srgbClr val="40CD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2340800" y="462045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 Освоение DBeaver как среды разработки Postgres</a:t>
            </a: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2368000" y="4350825"/>
            <a:ext cx="524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40CDD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6600">
              <a:solidFill>
                <a:srgbClr val="40CD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6"/>
          <p:cNvSpPr/>
          <p:nvPr/>
        </p:nvSpPr>
        <p:spPr>
          <a:xfrm>
            <a:off x="3811125" y="1540700"/>
            <a:ext cx="53169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Установка локальной версии Postgres for Windows.</a:t>
            </a:r>
            <a:endParaRPr sz="15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3817201" y="257037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Получение опыта использования DBeaver как среды разработки (оценка удобства и нюансы настройки ПО)</a:t>
            </a:r>
            <a:endParaRPr sz="1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4" name="Google Shape;234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/>
          <p:nvPr/>
        </p:nvSpPr>
        <p:spPr>
          <a:xfrm>
            <a:off x="3167500" y="3462700"/>
            <a:ext cx="59667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             </a:t>
            </a:r>
            <a:endParaRPr sz="160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3276050" y="344930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 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3117625" y="4410775"/>
            <a:ext cx="6016500" cy="10155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   </a:t>
            </a:r>
            <a:endParaRPr sz="18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3226750" y="438705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3900525" y="3582225"/>
            <a:ext cx="51381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Написание набора скриптов создания схемы БД (DDL и DML объекты и их взаимодействие)</a:t>
            </a:r>
            <a:endParaRPr sz="1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3900525" y="4527550"/>
            <a:ext cx="5069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Постановка и решение специфических задач проектирования БД по возможности разными способами.</a:t>
            </a:r>
            <a:endParaRPr sz="160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 и ПО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3817200" y="1731425"/>
            <a:ext cx="51885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Локальный кластер БД </a:t>
            </a:r>
            <a:r>
              <a:rPr lang="en-US" sz="1575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PostgreSQL 15.2 build 1925, 64-bit</a:t>
            </a:r>
            <a:endParaRPr sz="160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3817150" y="2593598"/>
            <a:ext cx="51885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 “Универсальный менеджер БД DBeaver” </a:t>
            </a:r>
            <a:b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Версия 23.1.4</a:t>
            </a:r>
            <a:endParaRPr sz="1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57" name="Google Shape;257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0" y="-81675"/>
            <a:ext cx="12337200" cy="69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28"/>
          <p:cNvSpPr txBox="1"/>
          <p:nvPr/>
        </p:nvSpPr>
        <p:spPr>
          <a:xfrm>
            <a:off x="0" y="1160725"/>
            <a:ext cx="12337200" cy="56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Репозиторий с текущей версией проекта</a:t>
            </a:r>
            <a:b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n-US" sz="1200" b="1" u="sng">
                <a:solidFill>
                  <a:schemeClr val="hlink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https://github.com/SergeyMishkov/OtusPostgress/tree/main/PW</a:t>
            </a:r>
            <a:endParaRPr sz="1200" b="1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sz="19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Создана БД Posgres, схема данных</a:t>
            </a:r>
            <a:endParaRPr sz="3600" b="1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-US" sz="19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Созданы таблицы БД</a:t>
            </a:r>
            <a:endParaRPr sz="3600" b="1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9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Созданы прочие объекты БД - примеры процедур, функций, тригеров</a:t>
            </a:r>
            <a:endParaRPr sz="3600" b="1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4 </a:t>
            </a:r>
            <a:r>
              <a:rPr lang="en-US" sz="19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Исследованы нюансы программирования в pgsql  - в частности реализация аналога изолированных транзакций и секционирования таблиц.</a:t>
            </a:r>
            <a:endParaRPr sz="19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Проект реализовывался в сжатые по времени сроки и не ставил задачи реализации всего функционала.</a:t>
            </a:r>
            <a:endParaRPr sz="19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8250" y="0"/>
            <a:ext cx="1231024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БД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5399700" y="1164675"/>
            <a:ext cx="6792300" cy="5624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9"/>
          <p:cNvSpPr/>
          <p:nvPr/>
        </p:nvSpPr>
        <p:spPr>
          <a:xfrm>
            <a:off x="-118250" y="1164675"/>
            <a:ext cx="12310200" cy="5693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335825" y="1502400"/>
            <a:ext cx="50904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При разработке проекта был созданы основной набор таблиц: 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latin typeface="Calibri"/>
                <a:ea typeface="Calibri"/>
                <a:cs typeface="Calibri"/>
                <a:sym typeface="Calibri"/>
              </a:rPr>
              <a:t>- клиенты (с разбиением на физические и юридические лица) 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latin typeface="Calibri"/>
                <a:ea typeface="Calibri"/>
                <a:cs typeface="Calibri"/>
                <a:sym typeface="Calibri"/>
              </a:rPr>
              <a:t>- договора;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- типы счетов;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- балансы счетов;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- транзакции (проводки);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- набор архивных таблиц для клиентов;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- таблица для логирования;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Схема представлена на следующем слайде.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1696</Words>
  <Application>Microsoft Office PowerPoint</Application>
  <PresentationFormat>Произвольный</PresentationFormat>
  <Paragraphs>601</Paragraphs>
  <Slides>32</Slides>
  <Notes>32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9" baseType="lpstr">
      <vt:lpstr>Arial</vt:lpstr>
      <vt:lpstr>Roboto</vt:lpstr>
      <vt:lpstr>Calibri</vt:lpstr>
      <vt:lpstr>Times New Roman</vt:lpstr>
      <vt:lpstr>Avenir</vt:lpstr>
      <vt:lpstr>Noto Sans Symbols</vt:lpstr>
      <vt:lpstr>Специальное оформление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Сергей</dc:creator>
  <cp:lastModifiedBy>Сергей</cp:lastModifiedBy>
  <cp:revision>1</cp:revision>
  <dcterms:modified xsi:type="dcterms:W3CDTF">2023-08-22T17:08:23Z</dcterms:modified>
</cp:coreProperties>
</file>